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3"/>
    <p:sldId id="258" r:id="rId4"/>
    <p:sldId id="259" r:id="rId5"/>
    <p:sldId id="260" r:id="rId6"/>
    <p:sldId id="262" r:id="rId8"/>
    <p:sldId id="287" r:id="rId9"/>
    <p:sldId id="288" r:id="rId10"/>
    <p:sldId id="297" r:id="rId11"/>
    <p:sldId id="299" r:id="rId12"/>
    <p:sldId id="298" r:id="rId13"/>
    <p:sldId id="279" r:id="rId14"/>
    <p:sldId id="274" r:id="rId15"/>
    <p:sldId id="290" r:id="rId16"/>
    <p:sldId id="289" r:id="rId17"/>
    <p:sldId id="276" r:id="rId18"/>
    <p:sldId id="277" r:id="rId19"/>
    <p:sldId id="292" r:id="rId20"/>
    <p:sldId id="310" r:id="rId21"/>
    <p:sldId id="312" r:id="rId22"/>
    <p:sldId id="278" r:id="rId23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gs" Target="tags/tag4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motion state help user manipulate</a:t>
            </a:r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design from seniror </a:t>
            </a:r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Maeda:</a:t>
            </a:r>
            <a:endParaRPr lang="en-US" altLang="zh-CN"/>
          </a:p>
          <a:p>
            <a:r>
              <a:rPr lang="en-US" altLang="zh-CN"/>
              <a:t>1. The survey needs to be more professional</a:t>
            </a:r>
            <a:endParaRPr lang="en-US" altLang="zh-CN"/>
          </a:p>
          <a:p>
            <a:r>
              <a:rPr lang="en-US" altLang="zh-CN"/>
              <a:t>2. </a:t>
            </a:r>
            <a:r>
              <a:rPr lang="en-US" altLang="zh-CN"/>
              <a:t>What kind of </a:t>
            </a:r>
            <a:r>
              <a:rPr lang="en-US" altLang="zh-CN"/>
              <a:t>scenarios  the motion state info is more beneficial to the user</a:t>
            </a:r>
            <a:endParaRPr lang="en-US" altLang="zh-CN"/>
          </a:p>
          <a:p>
            <a:r>
              <a:rPr lang="en-US" altLang="zh-CN"/>
              <a:t>3. Whether motion state display can really help users to manipulate objects more quickly and easily - research objective</a:t>
            </a:r>
            <a:endParaRPr lang="en-US" altLang="zh-CN"/>
          </a:p>
          <a:p>
            <a:r>
              <a:rPr lang="en-US" altLang="zh-CN">
                <a:sym typeface="+mn-ea"/>
              </a:rPr>
              <a:t>4. How to pass the motion state to user ? design</a:t>
            </a:r>
            <a:endParaRPr lang="en-US" altLang="zh-CN"/>
          </a:p>
          <a:p>
            <a:r>
              <a:rPr lang="en-US" altLang="zh-CN"/>
              <a:t>5. The design needs to take into account that different parts of hand require different haptic solutions</a:t>
            </a:r>
            <a:endParaRPr lang="en-US" altLang="zh-CN"/>
          </a:p>
          <a:p>
            <a:r>
              <a:rPr lang="en-US" altLang="zh-CN">
                <a:sym typeface="+mn-ea"/>
              </a:rPr>
              <a:t>6. The entire research needs to base on the scenario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7. T</a:t>
            </a:r>
            <a:r>
              <a:rPr lang="en-US" altLang="zh-CN"/>
              <a:t>ry to answer these questions - https://iis-lab.org/misc/realitycheck/</a:t>
            </a:r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3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reference </a:t>
            </a:r>
            <a:r>
              <a:rPr lang="en-US" altLang="zh-CN"/>
              <a:t>report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motion track wearable haptic device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abstract report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lang="zh-CN" altLang="en-US"/>
              <a:t>A</a:t>
            </a:r>
            <a:r>
              <a:rPr lang="en-US" altLang="zh-CN"/>
              <a:t> continuous</a:t>
            </a:r>
            <a:r>
              <a:rPr lang="zh-CN" altLang="en-US"/>
              <a:t> </a:t>
            </a:r>
            <a:r>
              <a:rPr lang="en-US" altLang="zh-CN"/>
              <a:t>motion feedback </a:t>
            </a:r>
            <a:r>
              <a:rPr lang="zh-CN" altLang="en-US"/>
              <a:t>controller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A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controller that can </a:t>
            </a:r>
            <a:r>
              <a:rPr lang="en-US" altLang="zh-CN">
                <a:sym typeface="+mn-ea"/>
              </a:rPr>
              <a:t>continuously </a:t>
            </a:r>
            <a:r>
              <a:rPr lang="zh-CN" altLang="en-US">
                <a:sym typeface="+mn-ea"/>
              </a:rPr>
              <a:t>feedback the motion state of dynamic objects</a:t>
            </a:r>
            <a:r>
              <a:rPr lang="en-US" altLang="zh-CN">
                <a:sym typeface="+mn-ea"/>
              </a:rPr>
              <a:t> under VR environment</a:t>
            </a:r>
            <a:endParaRPr lang="en-US" altLang="zh-CN"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research question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sym typeface="+mn-ea"/>
              </a:rPr>
              <a:t>I</a:t>
            </a:r>
            <a:r>
              <a:rPr lang="zh-CN" altLang="en-US">
                <a:sym typeface="+mn-ea"/>
              </a:rPr>
              <a:t>nconsistency of vistual feedback and real hand motion</a:t>
            </a:r>
            <a:r>
              <a:rPr lang="en-US" altLang="zh-CN">
                <a:sym typeface="+mn-ea"/>
              </a:rPr>
              <a:t>.</a:t>
            </a:r>
            <a:endParaRPr lang="zh-CN" altLang="en-US">
              <a:sym typeface="+mn-ea"/>
            </a:endParaRPr>
          </a:p>
          <a:p>
            <a:pPr marL="457200" lvl="1" indent="457200">
              <a:buNone/>
            </a:pPr>
            <a:r>
              <a:rPr lang="en-US" altLang="zh-CN"/>
              <a:t>--</a:t>
            </a:r>
            <a:r>
              <a:rPr lang="zh-CN" altLang="en-US">
                <a:sym typeface="+mn-ea"/>
              </a:rPr>
              <a:t>A Survey on Simulation for Weight Perception in Virtual Reality</a:t>
            </a:r>
            <a:endParaRPr lang="zh-CN" altLang="en-US">
              <a:sym typeface="+mn-ea"/>
            </a:endParaRPr>
          </a:p>
          <a:p>
            <a:pPr marL="457200" lvl="1" indent="457200">
              <a:buNone/>
            </a:pPr>
            <a:endParaRPr lang="zh-CN" altLang="en-US">
              <a:sym typeface="+mn-ea"/>
            </a:endParaRPr>
          </a:p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How to show the movement/motion state by haptic?</a:t>
            </a:r>
            <a:endParaRPr lang="en-US" altLang="zh-CN">
              <a:solidFill>
                <a:schemeClr val="tx1"/>
              </a:solidFill>
            </a:endParaRPr>
          </a:p>
          <a:p>
            <a:pPr marL="228600" lvl="0" indent="-228600">
              <a:buFont typeface="Arial" panose="020B0604020202020204" pitchFamily="34" charset="0"/>
              <a:buChar char="•"/>
            </a:pPr>
            <a:endParaRPr lang="zh-CN" altLang="en-US">
              <a:solidFill>
                <a:schemeClr val="tx1"/>
              </a:solidFill>
            </a:endParaRPr>
          </a:p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Why?	Because objects in VR space are constrained by the </a:t>
            </a:r>
            <a:r>
              <a:rPr lang="en-US" altLang="zh-CN">
                <a:sym typeface="+mn-ea"/>
              </a:rPr>
              <a:t>map design and the</a:t>
            </a:r>
            <a:r>
              <a:rPr lang="en-US" altLang="zh-CN">
                <a:solidFill>
                  <a:schemeClr val="tx1"/>
                </a:solidFill>
              </a:rPr>
              <a:t> physics engine, but the user has no any reference or limitations in the VR activity area of reality.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87730" y="1720850"/>
            <a:ext cx="10515600" cy="2959735"/>
          </a:xfrm>
        </p:spPr>
        <p:txBody>
          <a:bodyPr>
            <a:normAutofit/>
          </a:bodyPr>
          <a:p>
            <a:r>
              <a:rPr lang="zh-CN" altLang="en-US"/>
              <a:t>For example, when the </a:t>
            </a:r>
            <a:r>
              <a:rPr lang="en-US" altLang="zh-CN"/>
              <a:t>avatar </a:t>
            </a:r>
            <a:r>
              <a:rPr lang="zh-CN" altLang="en-US">
                <a:sym typeface="+mn-ea"/>
              </a:rPr>
              <a:t>encounters </a:t>
            </a:r>
            <a:r>
              <a:rPr lang="zh-CN" altLang="en-US"/>
              <a:t>an obstacle, the current </a:t>
            </a:r>
            <a:r>
              <a:rPr lang="en-US" altLang="zh-CN"/>
              <a:t>VR</a:t>
            </a:r>
            <a:r>
              <a:rPr lang="zh-CN" altLang="en-US"/>
              <a:t> visual only </a:t>
            </a:r>
            <a:r>
              <a:rPr lang="en-US" altLang="zh-CN"/>
              <a:t>can </a:t>
            </a:r>
            <a:r>
              <a:rPr lang="zh-CN" altLang="en-US"/>
              <a:t>show the character </a:t>
            </a:r>
            <a:r>
              <a:rPr lang="en-US" altLang="zh-CN"/>
              <a:t>is unable to </a:t>
            </a:r>
            <a:r>
              <a:rPr lang="zh-CN" altLang="en-US"/>
              <a:t>mov</a:t>
            </a:r>
            <a:r>
              <a:rPr lang="en-US" altLang="zh-CN"/>
              <a:t>e</a:t>
            </a:r>
            <a:r>
              <a:rPr lang="zh-CN" altLang="en-US"/>
              <a:t> forward, and according to most studies will only have resistance </a:t>
            </a:r>
            <a:r>
              <a:rPr lang="en-US" altLang="zh-CN"/>
              <a:t>force </a:t>
            </a:r>
            <a:r>
              <a:rPr lang="zh-CN" altLang="en-US"/>
              <a:t>or vibration to provide</a:t>
            </a:r>
            <a:r>
              <a:rPr lang="en-US" altLang="zh-CN"/>
              <a:t> </a:t>
            </a:r>
            <a:r>
              <a:rPr lang="zh-CN" altLang="en-US"/>
              <a:t>interaction. But the ideal effect is that the user should feel the </a:t>
            </a:r>
            <a:r>
              <a:rPr lang="zh-CN" altLang="en-US">
                <a:sym typeface="+mn-ea"/>
              </a:rPr>
              <a:t>forward </a:t>
            </a:r>
            <a:r>
              <a:rPr lang="zh-CN" altLang="en-US"/>
              <a:t>force of the character and the resistance </a:t>
            </a:r>
            <a:r>
              <a:rPr lang="en-US" altLang="zh-CN"/>
              <a:t>of </a:t>
            </a:r>
            <a:r>
              <a:rPr lang="zh-CN" altLang="en-US"/>
              <a:t>the obstacle, more specifically</a:t>
            </a:r>
            <a:r>
              <a:rPr lang="en-US" altLang="zh-CN"/>
              <a:t>,</a:t>
            </a:r>
            <a:r>
              <a:rPr lang="zh-CN" altLang="en-US"/>
              <a:t> the driving force of the legs and the resistance </a:t>
            </a:r>
            <a:r>
              <a:rPr lang="en-US" altLang="zh-CN"/>
              <a:t>from </a:t>
            </a:r>
            <a:r>
              <a:rPr lang="zh-CN" altLang="en-US"/>
              <a:t>the touch</a:t>
            </a:r>
            <a:r>
              <a:rPr lang="en-US" altLang="zh-CN"/>
              <a:t> point</a:t>
            </a:r>
            <a:r>
              <a:rPr lang="zh-CN" altLang="en-US"/>
              <a:t>.</a:t>
            </a:r>
            <a:endParaRPr lang="zh-CN" altLang="en-US"/>
          </a:p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图片 4" descr="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90410" y="4622165"/>
            <a:ext cx="2192783" cy="1800000"/>
          </a:xfrm>
          <a:prstGeom prst="rect">
            <a:avLst/>
          </a:prstGeom>
        </p:spPr>
      </p:pic>
      <p:pic>
        <p:nvPicPr>
          <p:cNvPr id="6" name="图片 5" descr="0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255" y="4622165"/>
            <a:ext cx="3225109" cy="1800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p>
            <a:r>
              <a:rPr lang="en-US" altLang="zh-CN"/>
              <a:t>example</a:t>
            </a:r>
            <a:endParaRPr lang="en-US" altLang="zh-C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purpose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>
            <a:normAutofit fontScale="70000"/>
          </a:bodyPr>
          <a:p>
            <a:r>
              <a:rPr lang="zh-CN" altLang="en-US"/>
              <a:t>This </a:t>
            </a:r>
            <a:r>
              <a:rPr lang="en-US" altLang="zh-CN"/>
              <a:t>project </a:t>
            </a:r>
            <a:r>
              <a:rPr lang="zh-CN" altLang="en-US"/>
              <a:t>is designed to reveal the motion state of the object</a:t>
            </a:r>
            <a:r>
              <a:rPr lang="en-US" altLang="zh-CN"/>
              <a:t> or avatar under the VR environment,</a:t>
            </a:r>
            <a:r>
              <a:rPr lang="zh-CN" altLang="en-US"/>
              <a:t> and give feedback to the user, </a:t>
            </a:r>
            <a:r>
              <a:rPr lang="en-US" altLang="zh-CN"/>
              <a:t>in order to</a:t>
            </a:r>
            <a:r>
              <a:rPr lang="zh-CN" altLang="en-US"/>
              <a:t> enhance the user's ability to manipulate the object so that the user is more aware of the interaction with the currently manipulated </a:t>
            </a:r>
            <a:r>
              <a:rPr lang="en-US" altLang="zh-CN"/>
              <a:t>thing</a:t>
            </a:r>
            <a:r>
              <a:rPr lang="zh-CN" altLang="en-US"/>
              <a:t>.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The </a:t>
            </a:r>
            <a:r>
              <a:rPr lang="en-US" altLang="zh-CN"/>
              <a:t>motion </a:t>
            </a:r>
            <a:r>
              <a:rPr lang="zh-CN" altLang="en-US"/>
              <a:t>state is the overall</a:t>
            </a:r>
            <a:r>
              <a:rPr lang="en-US" altLang="zh-CN"/>
              <a:t> motion</a:t>
            </a:r>
            <a:r>
              <a:rPr lang="zh-CN" altLang="en-US"/>
              <a:t> state of the object, and is not limited to a single force situation, </a:t>
            </a:r>
            <a:r>
              <a:rPr lang="en-US" altLang="zh-CN"/>
              <a:t>or it can also represent the motion state of a small part. 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Through such motion state feedback, </a:t>
            </a:r>
            <a:r>
              <a:rPr lang="en-US" altLang="zh-CN"/>
              <a:t>aim </a:t>
            </a:r>
            <a:r>
              <a:rPr lang="zh-CN" altLang="en-US"/>
              <a:t>to enhance the user's operation </a:t>
            </a:r>
            <a:r>
              <a:rPr lang="en-US" altLang="zh-CN">
                <a:sym typeface="+mn-ea"/>
              </a:rPr>
              <a:t>under the VR environment</a:t>
            </a:r>
            <a:r>
              <a:rPr lang="zh-CN" altLang="en-US"/>
              <a:t>, can </a:t>
            </a:r>
            <a:r>
              <a:rPr lang="en-US" altLang="zh-CN"/>
              <a:t>help user </a:t>
            </a:r>
            <a:r>
              <a:rPr lang="zh-CN" altLang="en-US"/>
              <a:t>understand the current object's motion state, enhance the synchronization rate and connection between the user and the manipulated object, enhance the </a:t>
            </a:r>
            <a:r>
              <a:rPr lang="en-US" altLang="zh-CN"/>
              <a:t>VR</a:t>
            </a:r>
            <a:r>
              <a:rPr lang="zh-CN" altLang="en-US"/>
              <a:t> immersion. Can also be applied with </a:t>
            </a:r>
            <a:r>
              <a:rPr lang="en-US" altLang="zh-CN"/>
              <a:t>telexistence</a:t>
            </a:r>
            <a:r>
              <a:rPr lang="zh-CN" altLang="en-US"/>
              <a:t>. Make the </a:t>
            </a:r>
            <a:r>
              <a:rPr lang="en-US" altLang="zh-CN"/>
              <a:t>robot </a:t>
            </a:r>
            <a:r>
              <a:rPr lang="zh-CN" altLang="en-US"/>
              <a:t>easier to operate,  </a:t>
            </a:r>
            <a:r>
              <a:rPr lang="en-US" altLang="zh-CN"/>
              <a:t>and help operater </a:t>
            </a:r>
            <a:r>
              <a:rPr lang="zh-CN" altLang="en-US">
                <a:sym typeface="+mn-ea"/>
              </a:rPr>
              <a:t>quickly </a:t>
            </a:r>
            <a:r>
              <a:rPr lang="zh-CN" altLang="en-US"/>
              <a:t>understand the movement</a:t>
            </a:r>
            <a:r>
              <a:rPr lang="en-US" altLang="zh-CN"/>
              <a:t> state</a:t>
            </a:r>
            <a:r>
              <a:rPr lang="zh-CN" altLang="en-US"/>
              <a:t> of various parts</a:t>
            </a:r>
            <a:r>
              <a:rPr lang="en-US" altLang="zh-CN"/>
              <a:t> of the robot</a:t>
            </a:r>
            <a:r>
              <a:rPr lang="zh-CN" altLang="en-US"/>
              <a:t>.</a:t>
            </a:r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methods-1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Handheld controller,</a:t>
            </a:r>
            <a:r>
              <a:rPr lang="en-US" altLang="zh-CN"/>
              <a:t> </a:t>
            </a:r>
            <a:r>
              <a:rPr lang="zh-CN" altLang="en-US"/>
              <a:t>set </a:t>
            </a:r>
            <a:r>
              <a:rPr lang="en-US" altLang="zh-CN"/>
              <a:t>some belt-winding wheel </a:t>
            </a:r>
            <a:r>
              <a:rPr lang="zh-CN" altLang="en-US"/>
              <a:t>structure</a:t>
            </a:r>
            <a:r>
              <a:rPr lang="en-US" altLang="zh-CN"/>
              <a:t> in the center part</a:t>
            </a:r>
            <a:r>
              <a:rPr lang="zh-CN" altLang="en-US"/>
              <a:t>,</a:t>
            </a:r>
            <a:r>
              <a:rPr lang="en-US" altLang="zh-CN"/>
              <a:t> and the user can feel the motion state of the object by touching these wheels by hand</a:t>
            </a:r>
            <a:r>
              <a:rPr lang="en-US" altLang="en-US"/>
              <a:t>,</a:t>
            </a:r>
            <a:r>
              <a:rPr lang="zh-CN" altLang="en-US"/>
              <a:t>the goal is </a:t>
            </a:r>
            <a:r>
              <a:rPr lang="en-US" altLang="zh-CN"/>
              <a:t>to set </a:t>
            </a:r>
            <a:r>
              <a:rPr lang="zh-CN" altLang="en-US"/>
              <a:t>3</a:t>
            </a:r>
            <a:r>
              <a:rPr lang="en-US" altLang="zh-CN"/>
              <a:t> wheels</a:t>
            </a:r>
            <a:r>
              <a:rPr lang="zh-CN" altLang="en-US"/>
              <a:t> to achieve 3dof</a:t>
            </a:r>
            <a:r>
              <a:rPr lang="en-US" altLang="zh-CN"/>
              <a:t> feedback including</a:t>
            </a:r>
            <a:r>
              <a:rPr lang="zh-CN" altLang="zh-CN"/>
              <a:t> </a:t>
            </a:r>
            <a:r>
              <a:rPr lang="en-US" altLang="zh-CN"/>
              <a:t>front and back</a:t>
            </a:r>
            <a:r>
              <a:rPr lang="zh-CN" altLang="en-US"/>
              <a:t>, left and right, up and down</a:t>
            </a:r>
            <a:r>
              <a:rPr lang="en-US" altLang="zh-CN"/>
              <a:t>.</a:t>
            </a:r>
            <a:endParaRPr lang="zh-CN" altLang="en-US"/>
          </a:p>
          <a:p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图片 4" descr="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63410" y="3545840"/>
            <a:ext cx="2520000" cy="2520000"/>
          </a:xfrm>
          <a:prstGeom prst="rect">
            <a:avLst/>
          </a:prstGeom>
        </p:spPr>
      </p:pic>
      <p:pic>
        <p:nvPicPr>
          <p:cNvPr id="6" name="图片 5" descr="0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150" y="3545840"/>
            <a:ext cx="2516967" cy="2520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methods-2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t>A large number of </a:t>
            </a:r>
            <a:r>
              <a:rPr lang="en-US"/>
              <a:t>haptic motor </a:t>
            </a:r>
            <a:r>
              <a:t>are used in superposition, and the full range of feedback or series structure can simulate the whole process of linear motion</a:t>
            </a:r>
            <a:r>
              <a:rPr lang="en-US"/>
              <a:t>.</a:t>
            </a:r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 descr="0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98955" y="3636010"/>
            <a:ext cx="3606800" cy="2541270"/>
          </a:xfrm>
          <a:prstGeom prst="rect">
            <a:avLst/>
          </a:prstGeom>
        </p:spPr>
      </p:pic>
      <p:pic>
        <p:nvPicPr>
          <p:cNvPr id="8" name="图片 7" descr="00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2840" y="3657600"/>
            <a:ext cx="4196080" cy="251968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prototype</a:t>
            </a:r>
            <a:endParaRPr lang="en-US" altLang="zh-CN"/>
          </a:p>
        </p:txBody>
      </p:sp>
      <p:pic>
        <p:nvPicPr>
          <p:cNvPr id="5" name="内容占位符 4" descr="prototype_3dof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697605" y="1825625"/>
            <a:ext cx="4796155" cy="4351655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zh-CN"/>
              <a:t>之前文章不足的</a:t>
            </a:r>
            <a:r>
              <a:rPr lang="zh-CN" altLang="zh-CN"/>
              <a:t>地方</a:t>
            </a:r>
            <a:endParaRPr lang="zh-CN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有对旋转度的误差，和运动状态持续的研究，但是缺乏对精确位移度的研究，之前的轨道式位移</a:t>
            </a:r>
            <a:r>
              <a:rPr lang="zh-CN" altLang="en-US"/>
              <a:t>表现受限</a:t>
            </a:r>
            <a:r>
              <a:rPr lang="zh-CN" altLang="en-US"/>
              <a:t>于</a:t>
            </a:r>
            <a:endParaRPr lang="zh-CN" altLang="en-US"/>
          </a:p>
          <a:p>
            <a:r>
              <a:rPr lang="zh-CN" altLang="en-US"/>
              <a:t>根据多个应用案例，注重于平面驾驶的研究，但是对于在高度轴（</a:t>
            </a:r>
            <a:r>
              <a:rPr lang="en-US" altLang="zh-CN"/>
              <a:t>UP and Down</a:t>
            </a:r>
            <a:r>
              <a:rPr lang="zh-CN" altLang="en-US"/>
              <a:t>）上的位移变量以及左右倾斜</a:t>
            </a:r>
            <a:r>
              <a:rPr lang="en-US" altLang="zh-CN"/>
              <a:t>(Roll)</a:t>
            </a:r>
            <a:r>
              <a:rPr lang="zh-CN" altLang="en-US"/>
              <a:t>等数据没有</a:t>
            </a:r>
            <a:r>
              <a:rPr lang="zh-CN" altLang="en-US"/>
              <a:t>研究</a:t>
            </a:r>
            <a:endParaRPr lang="zh-CN" altLang="en-US"/>
          </a:p>
          <a:p>
            <a:r>
              <a:rPr lang="en-US" altLang="zh-CN"/>
              <a:t>6dof</a:t>
            </a:r>
            <a:r>
              <a:rPr lang="zh-CN" altLang="en-US"/>
              <a:t>的硬件设备上，仍然使用倾斜方式，能否在同一设备中使用旋转装置同时表示旋转和位移向量。</a:t>
            </a:r>
            <a:endParaRPr lang="zh-CN" altLang="en-US"/>
          </a:p>
          <a:p>
            <a:r>
              <a:rPr lang="zh-CN" altLang="en-US"/>
              <a:t>改进计划，通过两个旋转装置的组合是否可以表示多个方向上的运动</a:t>
            </a:r>
            <a:r>
              <a:rPr lang="zh-CN" altLang="en-US"/>
              <a:t>变化</a:t>
            </a:r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33920" y="2131060"/>
            <a:ext cx="4822825" cy="374142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/>
              <a:t>PA model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6739890" cy="4351655"/>
          </a:xfrm>
        </p:spPr>
        <p:txBody>
          <a:bodyPr/>
          <a:p>
            <a:r>
              <a:rPr lang="en-US" altLang="zh-CN">
                <a:sym typeface="+mn-ea"/>
              </a:rPr>
              <a:t>&gt;	“Can I Touch This?”: Survey of Virtual Reality Interactions via Haptic Solutions</a:t>
            </a:r>
            <a:endParaRPr lang="en-US" altLang="zh-CN"/>
          </a:p>
          <a:p>
            <a:endParaRPr lang="zh-CN" altLang="en-US"/>
          </a:p>
        </p:txBody>
      </p:sp>
      <p:pic>
        <p:nvPicPr>
          <p:cNvPr id="6" name="图片 5" descr="0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645" y="2805430"/>
            <a:ext cx="5715000" cy="3371850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application_TODO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t>dynamic object, such as</a:t>
            </a:r>
            <a:r>
              <a:rPr lang="en-US"/>
              <a:t> </a:t>
            </a:r>
            <a:r>
              <a:t>vr driving</a:t>
            </a:r>
          </a:p>
          <a:p>
            <a:r>
              <a:t>avatar, such as the </a:t>
            </a:r>
            <a:r>
              <a:rPr lang="en-US"/>
              <a:t>character</a:t>
            </a:r>
            <a:endParaRPr lang="en-US"/>
          </a:p>
          <a:p>
            <a:r>
              <a:rPr lang="en-US"/>
              <a:t>a</a:t>
            </a:r>
            <a:r>
              <a:t> part of the avatar, such as arm or handheld object</a:t>
            </a:r>
          </a:p>
          <a:p>
            <a:r>
              <a:t>a physical </a:t>
            </a:r>
            <a:r>
              <a:rPr lang="en-US"/>
              <a:t>thing</a:t>
            </a:r>
            <a:r>
              <a:t>, </a:t>
            </a:r>
            <a:r>
              <a:rPr>
                <a:sym typeface="+mn-ea"/>
              </a:rPr>
              <a:t>such as</a:t>
            </a:r>
            <a:r>
              <a:t> toto</a:t>
            </a:r>
          </a:p>
          <a:p>
            <a:r>
              <a:rPr lang="en-US"/>
              <a:t>a </a:t>
            </a:r>
            <a:r>
              <a:t>part of a physical </a:t>
            </a:r>
            <a:r>
              <a:rPr lang="en-US"/>
              <a:t>thing</a:t>
            </a:r>
            <a:r>
              <a:t>, such as</a:t>
            </a:r>
            <a:r>
              <a:rPr lang="en-US"/>
              <a:t> </a:t>
            </a:r>
            <a:r>
              <a:t>robotic arm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-86360"/>
            <a:ext cx="10515600" cy="1325563"/>
          </a:xfrm>
        </p:spPr>
        <p:txBody>
          <a:bodyPr/>
          <a:p>
            <a:r>
              <a:rPr lang="en-US" altLang="zh-CN">
                <a:sym typeface="+mn-ea"/>
              </a:rPr>
              <a:t>catalog by PA model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0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64865" y="894715"/>
            <a:ext cx="5462270" cy="5282565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 descr="00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140200" y="528955"/>
            <a:ext cx="7537450" cy="580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catalog by keywords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3483610" cy="4351655"/>
          </a:xfrm>
        </p:spPr>
        <p:txBody>
          <a:bodyPr/>
          <a:p>
            <a:pPr marL="0" indent="0">
              <a:buNone/>
            </a:pPr>
            <a:r>
              <a:rPr lang="zh-CN" altLang="en-US" sz="2000"/>
              <a:t>criteria：</a:t>
            </a:r>
            <a:endParaRPr lang="zh-CN" altLang="en-US" sz="2000"/>
          </a:p>
          <a:p>
            <a:r>
              <a:rPr lang="en-US" altLang="zh-CN" sz="2000"/>
              <a:t>keyword</a:t>
            </a:r>
            <a:endParaRPr lang="en-US" altLang="zh-CN" sz="2000"/>
          </a:p>
          <a:p>
            <a:r>
              <a:rPr lang="en-US" altLang="zh-CN" sz="2000"/>
              <a:t>abstract &amp; introduction</a:t>
            </a:r>
            <a:endParaRPr lang="en-US" altLang="zh-CN" sz="2000"/>
          </a:p>
          <a:p>
            <a:r>
              <a:rPr lang="en-US" altLang="zh-CN" sz="2000"/>
              <a:t>compared to others</a:t>
            </a:r>
            <a:endParaRPr lang="en-US" altLang="zh-CN" sz="2000"/>
          </a:p>
          <a:p>
            <a:pPr marL="0" indent="0">
              <a:buNone/>
            </a:pPr>
            <a:r>
              <a:rPr lang="en-US" altLang="zh-CN" sz="1600"/>
              <a:t>*Not classified to the category when it is not mentioned the concept.</a:t>
            </a:r>
            <a:endParaRPr lang="en-US" altLang="zh-CN" sz="16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catalog by research object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图片 4" descr="00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7450" y="2937510"/>
            <a:ext cx="3343522" cy="3240000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 descr="001"/>
          <p:cNvPicPr>
            <a:picLocks noChangeAspect="1"/>
          </p:cNvPicPr>
          <p:nvPr/>
        </p:nvPicPr>
        <p:blipFill>
          <a:blip r:embed="rId2"/>
          <a:srcRect l="3115" r="3115"/>
          <a:stretch>
            <a:fillRect/>
          </a:stretch>
        </p:blipFill>
        <p:spPr>
          <a:xfrm>
            <a:off x="5952832" y="1321435"/>
            <a:ext cx="5400000" cy="5400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research trends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图片 5" descr="literature_mapping_OP"/>
          <p:cNvPicPr>
            <a:picLocks noChangeAspect="1"/>
          </p:cNvPicPr>
          <p:nvPr/>
        </p:nvPicPr>
        <p:blipFill>
          <a:blip r:embed="rId1"/>
          <a:srcRect l="4552" t="7032" r="7339" b="49147"/>
          <a:stretch>
            <a:fillRect/>
          </a:stretch>
        </p:blipFill>
        <p:spPr>
          <a:xfrm>
            <a:off x="654050" y="3032125"/>
            <a:ext cx="5497830" cy="2700020"/>
          </a:xfrm>
          <a:prstGeom prst="rect">
            <a:avLst/>
          </a:prstGeom>
        </p:spPr>
      </p:pic>
      <p:pic>
        <p:nvPicPr>
          <p:cNvPr id="7" name="图片 6" descr="literature_mapping_O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4552" t="50564" r="7339" b="5327"/>
          <a:stretch>
            <a:fillRect/>
          </a:stretch>
        </p:blipFill>
        <p:spPr>
          <a:xfrm>
            <a:off x="6096000" y="3118485"/>
            <a:ext cx="5497830" cy="2717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study case</a:t>
            </a:r>
            <a:endParaRPr lang="en-US" altLang="zh-CN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1783080"/>
            <a:ext cx="10354945" cy="45732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motion state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no specific definition of </a:t>
            </a:r>
            <a:r>
              <a:rPr lang="zh-CN" altLang="en-US" i="1"/>
              <a:t>motion</a:t>
            </a:r>
            <a:endParaRPr lang="zh-CN" altLang="en-US"/>
          </a:p>
          <a:p>
            <a:r>
              <a:rPr lang="en-US" altLang="zh-CN"/>
              <a:t>avatar </a:t>
            </a:r>
            <a:r>
              <a:rPr lang="zh-CN" altLang="en-US"/>
              <a:t>target：</a:t>
            </a:r>
            <a:r>
              <a:rPr lang="en-US" altLang="zh-CN"/>
              <a:t>limb movement, sports movement, actio haptic</a:t>
            </a:r>
            <a:endParaRPr lang="en-US" altLang="zh-CN"/>
          </a:p>
          <a:p>
            <a:r>
              <a:rPr lang="en-US" altLang="zh-CN"/>
              <a:t>object target</a:t>
            </a:r>
            <a:r>
              <a:rPr lang="zh-CN" altLang="en-US"/>
              <a:t>：</a:t>
            </a:r>
            <a:r>
              <a:rPr lang="en-US" altLang="zh-CN"/>
              <a:t>motion state, movement haptic</a:t>
            </a:r>
            <a:endParaRPr lang="en-US" altLang="zh-CN"/>
          </a:p>
          <a:p>
            <a:endParaRPr lang="en-US" altLang="zh-CN"/>
          </a:p>
          <a:p>
            <a:pPr marL="0" indent="0">
              <a:buNone/>
            </a:pPr>
            <a:r>
              <a:rPr lang="zh-CN" altLang="en-US"/>
              <a:t>synonym：</a:t>
            </a:r>
            <a:r>
              <a:rPr lang="en-US" altLang="zh-CN"/>
              <a:t>movement, action, sports,motion state, 6 dof haptic display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potential functions: displacement,navigation,locamotion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human walking in VRE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>
</file>

<file path=ppt/tags/tag1.xml><?xml version="1.0" encoding="utf-8"?>
<p:tagLst xmlns:p="http://schemas.openxmlformats.org/presentationml/2006/main">
  <p:tag name="KSO_WM_BEAUTIFY_FLAG" val=""/>
  <p:tag name="KSO_WM_UNIT_PLACING_PICTURE_USER_VIEWPORT" val="{&quot;height&quot;:8368,&quot;width&quot;:10874}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COMMONDATA" val="eyJoZGlkIjoiMDUxNmI3MmNlMTUzZmFlYWRkMzZiODllNGFkN2EyMDUifQ=="/>
  <p:tag name="KSO_WPP_MARK_KEY" val="98a04dc9-d6d1-41ce-8942-cdc60db07fb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3382</Words>
  <Application>WPS 演示</Application>
  <PresentationFormat>宽屏</PresentationFormat>
  <Paragraphs>131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7" baseType="lpstr">
      <vt:lpstr>Arial</vt:lpstr>
      <vt:lpstr>SimSun</vt:lpstr>
      <vt:lpstr>Wingdings</vt:lpstr>
      <vt:lpstr>Calibri</vt:lpstr>
      <vt:lpstr>Microsoft YaHei</vt:lpstr>
      <vt:lpstr>Arial Unicode MS</vt:lpstr>
      <vt:lpstr>Office 主题</vt:lpstr>
      <vt:lpstr>reference report</vt:lpstr>
      <vt:lpstr>PA model</vt:lpstr>
      <vt:lpstr>catalog by PA model</vt:lpstr>
      <vt:lpstr>catalog by keywords</vt:lpstr>
      <vt:lpstr>catalog by research object</vt:lpstr>
      <vt:lpstr>research trends</vt:lpstr>
      <vt:lpstr>study case</vt:lpstr>
      <vt:lpstr>motion state</vt:lpstr>
      <vt:lpstr>human walking in VRE</vt:lpstr>
      <vt:lpstr>motion track wearable haptic device</vt:lpstr>
      <vt:lpstr>abstract report</vt:lpstr>
      <vt:lpstr>A continuous motion feedback controller</vt:lpstr>
      <vt:lpstr>research question</vt:lpstr>
      <vt:lpstr>example</vt:lpstr>
      <vt:lpstr>purpose</vt:lpstr>
      <vt:lpstr>methods-1</vt:lpstr>
      <vt:lpstr>methods-2</vt:lpstr>
      <vt:lpstr>prototype</vt:lpstr>
      <vt:lpstr>之前文章不足的地方</vt:lpstr>
      <vt:lpstr>application_TODO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一</cp:lastModifiedBy>
  <cp:revision>38</cp:revision>
  <dcterms:created xsi:type="dcterms:W3CDTF">2023-03-20T11:59:00Z</dcterms:created>
  <dcterms:modified xsi:type="dcterms:W3CDTF">2023-04-24T08:34:00Z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22467473936F47E6999207871F721620</vt:lpwstr>
  </property>
  <property fmtid="{D5CDD505-2E9C-101B-9397-08002B2CF9AE}" pid="3" name="KSOProductBuildVer">
    <vt:lpwstr>2052-11.1.0.14036</vt:lpwstr>
  </property>
</Properties>
</file>

<file path=docProps/thumbnail.jpeg>
</file>